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6"/>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12" r:id="rId18"/>
    <p:sldId id="313" r:id="rId19"/>
    <p:sldId id="315" r:id="rId20"/>
    <p:sldId id="314" r:id="rId21"/>
    <p:sldId id="316" r:id="rId22"/>
    <p:sldId id="325" r:id="rId23"/>
    <p:sldId id="326" r:id="rId24"/>
    <p:sldId id="327" r:id="rId25"/>
    <p:sldId id="318" r:id="rId26"/>
    <p:sldId id="322" r:id="rId27"/>
    <p:sldId id="338" r:id="rId28"/>
    <p:sldId id="321" r:id="rId29"/>
    <p:sldId id="330" r:id="rId30"/>
    <p:sldId id="331" r:id="rId31"/>
    <p:sldId id="332" r:id="rId32"/>
    <p:sldId id="297" r:id="rId33"/>
    <p:sldId id="337" r:id="rId34"/>
    <p:sldId id="342" r:id="rId35"/>
    <p:sldId id="340" r:id="rId36"/>
    <p:sldId id="341" r:id="rId37"/>
    <p:sldId id="328" r:id="rId38"/>
    <p:sldId id="339" r:id="rId39"/>
    <p:sldId id="333" r:id="rId40"/>
    <p:sldId id="336" r:id="rId41"/>
    <p:sldId id="334" r:id="rId42"/>
    <p:sldId id="335" r:id="rId43"/>
    <p:sldId id="329" r:id="rId44"/>
    <p:sldId id="320" r:id="rId45"/>
    <p:sldId id="290" r:id="rId46"/>
    <p:sldId id="298" r:id="rId47"/>
    <p:sldId id="299" r:id="rId48"/>
    <p:sldId id="300" r:id="rId49"/>
    <p:sldId id="301" r:id="rId50"/>
    <p:sldId id="277" r:id="rId51"/>
    <p:sldId id="278" r:id="rId52"/>
    <p:sldId id="279" r:id="rId53"/>
    <p:sldId id="280" r:id="rId54"/>
    <p:sldId id="281" r:id="rId55"/>
    <p:sldId id="282" r:id="rId56"/>
    <p:sldId id="283" r:id="rId57"/>
    <p:sldId id="285" r:id="rId58"/>
    <p:sldId id="284" r:id="rId59"/>
    <p:sldId id="286" r:id="rId60"/>
    <p:sldId id="287" r:id="rId61"/>
    <p:sldId id="288" r:id="rId62"/>
    <p:sldId id="289" r:id="rId63"/>
    <p:sldId id="302" r:id="rId64"/>
    <p:sldId id="260" r:id="rId6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12"/>
            <p14:sldId id="313"/>
            <p14:sldId id="315"/>
            <p14:sldId id="314"/>
            <p14:sldId id="316"/>
            <p14:sldId id="325"/>
            <p14:sldId id="326"/>
            <p14:sldId id="327"/>
            <p14:sldId id="318"/>
            <p14:sldId id="322"/>
            <p14:sldId id="338"/>
            <p14:sldId id="321"/>
            <p14:sldId id="330"/>
            <p14:sldId id="331"/>
            <p14:sldId id="332"/>
            <p14:sldId id="297"/>
            <p14:sldId id="337"/>
            <p14:sldId id="342"/>
            <p14:sldId id="340"/>
            <p14:sldId id="341"/>
            <p14:sldId id="328"/>
            <p14:sldId id="339"/>
            <p14:sldId id="333"/>
            <p14:sldId id="336"/>
            <p14:sldId id="334"/>
            <p14:sldId id="335"/>
            <p14:sldId id="329"/>
            <p14:sldId id="320"/>
            <p14:sldId id="290"/>
            <p14:sldId id="298"/>
            <p14:sldId id="299"/>
            <p14:sldId id="300"/>
            <p14:sldId id="301"/>
            <p14:sldId id="277"/>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3399"/>
    <a:srgbClr val="FF99CC"/>
    <a:srgbClr val="FFCB05"/>
    <a:srgbClr val="FA9C12"/>
    <a:srgbClr val="FF8209"/>
    <a:srgbClr val="78777C"/>
    <a:srgbClr val="252526"/>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1775" autoAdjust="0"/>
  </p:normalViewPr>
  <p:slideViewPr>
    <p:cSldViewPr snapToGrid="0">
      <p:cViewPr>
        <p:scale>
          <a:sx n="90" d="100"/>
          <a:sy n="90" d="100"/>
        </p:scale>
        <p:origin x="366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16/01/2024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a:t>
            </a:r>
            <a:r>
              <a:rPr lang="es-ES" dirty="0" err="1"/>
              <a:t>SignalR</a:t>
            </a:r>
            <a:r>
              <a:rPr lang="es-ES" dirty="0"/>
              <a:t>. </a:t>
            </a:r>
            <a:r>
              <a:rPr lang="es-ES" dirty="0" err="1"/>
              <a:t>SignalR</a:t>
            </a:r>
            <a:r>
              <a:rPr lang="es-ES" dirty="0"/>
              <a:t>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a:t>
            </a:r>
            <a:r>
              <a:rPr lang="es-ES" dirty="0" err="1"/>
              <a:t>SignalR</a:t>
            </a:r>
            <a:r>
              <a:rPr lang="es-ES" dirty="0"/>
              <a:t>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a:t>
            </a:r>
            <a:r>
              <a:rPr lang="es-ES" dirty="0" err="1"/>
              <a:t>Forever</a:t>
            </a:r>
            <a:r>
              <a:rPr lang="es-ES" dirty="0"/>
              <a:t> </a:t>
            </a:r>
            <a:r>
              <a:rPr lang="es-ES" dirty="0" err="1"/>
              <a:t>Frame</a:t>
            </a:r>
            <a:r>
              <a:rPr lang="es-ES" dirty="0"/>
              <a:t> y Long </a:t>
            </a:r>
            <a:r>
              <a:rPr lang="es-ES" dirty="0" err="1"/>
              <a:t>Polling</a:t>
            </a:r>
            <a:r>
              <a:rPr lang="es-ES" dirty="0"/>
              <a:t>. Exactamente la elección de la tecnología a utilizar va dependiendo de la disponibilidad, es decir, </a:t>
            </a:r>
            <a:r>
              <a:rPr lang="es-ES" dirty="0" err="1"/>
              <a:t>SignalR</a:t>
            </a:r>
            <a:r>
              <a:rPr lang="es-ES" dirty="0"/>
              <a:t>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a:t>
            </a:r>
            <a:r>
              <a:rPr lang="es-ES" dirty="0" err="1"/>
              <a:t>Forever</a:t>
            </a:r>
            <a:r>
              <a:rPr lang="es-ES" dirty="0"/>
              <a:t> </a:t>
            </a:r>
            <a:r>
              <a:rPr lang="es-ES" dirty="0" err="1"/>
              <a:t>frame</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que </a:t>
            </a:r>
            <a:r>
              <a:rPr lang="es-ES" b="0" i="0" dirty="0" err="1">
                <a:solidFill>
                  <a:srgbClr val="E3E3E3"/>
                </a:solidFill>
                <a:effectLst/>
                <a:latin typeface="Google Sans"/>
              </a:rPr>
              <a:t>SignalR</a:t>
            </a:r>
            <a:r>
              <a:rPr lang="es-ES" b="0" i="0" dirty="0">
                <a:solidFill>
                  <a:srgbClr val="E3E3E3"/>
                </a:solidFill>
                <a:effectLst/>
                <a:latin typeface="Google Sans"/>
              </a:rPr>
              <a:t>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26</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Concretamente el protocolo TCP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habilitado para tener comunicación entre </a:t>
            </a:r>
            <a:r>
              <a:rPr lang="es-ES" dirty="0" err="1"/>
              <a:t>WebSockets</a:t>
            </a:r>
            <a:r>
              <a:rPr lang="es-ES" dirty="0"/>
              <a:t>. Cuando hacemos esto se crea la conexión de inmediato. </a:t>
            </a:r>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a:t>
            </a:r>
            <a:r>
              <a:rPr lang="es-ES" b="0" i="0" dirty="0" err="1">
                <a:solidFill>
                  <a:srgbClr val="E2E3E7"/>
                </a:solidFill>
                <a:effectLst/>
                <a:latin typeface="BlinkMacSystemFont"/>
              </a:rPr>
              <a:t>si</a:t>
            </a:r>
            <a:r>
              <a:rPr lang="es-ES" b="0" i="0" dirty="0">
                <a:solidFill>
                  <a:srgbClr val="E2E3E7"/>
                </a:solidFill>
                <a:effectLst/>
                <a:latin typeface="BlinkMacSystemFont"/>
              </a:rPr>
              <a:t>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a:t>
            </a:r>
            <a:r>
              <a:rPr lang="es-ES" dirty="0" err="1"/>
              <a:t>navegadpr</a:t>
            </a:r>
            <a:r>
              <a:rPr lang="es-ES" dirty="0"/>
              <a:t>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En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¿Necesitas sockets de grupo y de difusión? ¿Necesitas soporte para múltiples protocolos? ¿Necesitas una librería sencilla y flexible u otra más compleja y robusta? Para temas de rendimiento ¿Necesitas una librería que proporcione un alto rendimiento? ¿Debe ser fácil de usar? ¿</a:t>
            </a:r>
            <a:r>
              <a:rPr lang="es-ES" b="0" i="0" dirty="0" err="1">
                <a:solidFill>
                  <a:srgbClr val="DAD5CD"/>
                </a:solidFill>
                <a:effectLst/>
                <a:latin typeface="Söhne"/>
              </a:rPr>
              <a:t>Lá</a:t>
            </a:r>
            <a:r>
              <a:rPr lang="es-ES" b="0" i="0" dirty="0">
                <a:solidFill>
                  <a:srgbClr val="DAD5CD"/>
                </a:solidFill>
                <a:effectLst/>
                <a:latin typeface="Söhne"/>
              </a:rPr>
              <a:t> librería que estás eligiendo es compatible con tu plataforma y el lenguaje de programación?</a:t>
            </a:r>
          </a:p>
          <a:p>
            <a:pPr algn="l"/>
            <a:r>
              <a:rPr lang="es-ES" b="0" i="0" dirty="0">
                <a:solidFill>
                  <a:srgbClr val="DAD5CD"/>
                </a:solidFill>
                <a:effectLst/>
                <a:latin typeface="Söhne"/>
              </a:rPr>
              <a:t>Es muy importante que te plantees las siguientes preguntas antes de decantarte por alguna de las librerías.</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En resumen, "</a:t>
            </a:r>
            <a:r>
              <a:rPr lang="es-ES" b="0" i="0" dirty="0" err="1">
                <a:solidFill>
                  <a:srgbClr val="D1D5DB"/>
                </a:solidFill>
                <a:effectLst/>
                <a:latin typeface="Söhne"/>
              </a:rPr>
              <a:t>ws</a:t>
            </a:r>
            <a:r>
              <a:rPr lang="es-ES" b="0" i="0" dirty="0">
                <a:solidFill>
                  <a:srgbClr val="D1D5DB"/>
                </a:solidFill>
                <a:effectLst/>
                <a:latin typeface="Söhne"/>
              </a:rPr>
              <a:t>" y "socket.io" son dos librerías para implementar comunicación en tiempo real en aplicaciones web a través de </a:t>
            </a:r>
            <a:r>
              <a:rPr lang="es-ES" b="0" i="0" dirty="0" err="1">
                <a:solidFill>
                  <a:srgbClr val="D1D5DB"/>
                </a:solidFill>
                <a:effectLst/>
                <a:latin typeface="Söhne"/>
              </a:rPr>
              <a:t>WebSockets</a:t>
            </a:r>
            <a:r>
              <a:rPr lang="es-ES" b="0" i="0" dirty="0">
                <a:solidFill>
                  <a:srgbClr val="D1D5DB"/>
                </a:solidFill>
                <a:effectLst/>
                <a:latin typeface="Söhne"/>
              </a:rPr>
              <a:t>. "</a:t>
            </a:r>
            <a:r>
              <a:rPr lang="es-ES" b="0" i="0" dirty="0" err="1">
                <a:solidFill>
                  <a:srgbClr val="D1D5DB"/>
                </a:solidFill>
                <a:effectLst/>
                <a:latin typeface="Söhne"/>
              </a:rPr>
              <a:t>ws</a:t>
            </a:r>
            <a:r>
              <a:rPr lang="es-ES" b="0" i="0" dirty="0">
                <a:solidFill>
                  <a:srgbClr val="D1D5DB"/>
                </a:solidFill>
                <a:effectLst/>
                <a:latin typeface="Söhne"/>
              </a:rPr>
              <a:t>" es una opción más básica y de bajo nivel, centrada en la funcionalidad fundamental de WebSocket, mientras que "socket.io" es una librería más avanzada que construye sobre WebSocket, agregando funcionalidades como manejo de reconexión, compatibilidad con varios protocolos de transporte y una comunidad más amplia. La elección entre ambas depende de los requisitos específicos de la aplicación, siendo "</a:t>
            </a:r>
            <a:r>
              <a:rPr lang="es-ES" b="0" i="0" dirty="0" err="1">
                <a:solidFill>
                  <a:srgbClr val="D1D5DB"/>
                </a:solidFill>
                <a:effectLst/>
                <a:latin typeface="Söhne"/>
              </a:rPr>
              <a:t>ws</a:t>
            </a:r>
            <a:r>
              <a:rPr lang="es-ES" b="0" i="0" dirty="0">
                <a:solidFill>
                  <a:srgbClr val="D1D5DB"/>
                </a:solidFill>
                <a:effectLst/>
                <a:latin typeface="Söhne"/>
              </a:rPr>
              <a:t>" adecuado para casos más simples y "socket.io" ofreciendo flexibilidad y características adicionales.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874835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32274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1375680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46</a:t>
            </a:fld>
            <a:endParaRPr lang="es-ES"/>
          </a:p>
        </p:txBody>
      </p:sp>
    </p:spTree>
    <p:extLst>
      <p:ext uri="{BB962C8B-B14F-4D97-AF65-F5344CB8AC3E}">
        <p14:creationId xmlns:p14="http://schemas.microsoft.com/office/powerpoint/2010/main" val="2924537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3731805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50</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56</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57</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59</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64</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punto vamos a hablar de </a:t>
            </a:r>
            <a:r>
              <a:rPr lang="es-ES" dirty="0" err="1"/>
              <a:t>forever</a:t>
            </a:r>
            <a:r>
              <a:rPr lang="es-ES" dirty="0"/>
              <a:t> </a:t>
            </a:r>
            <a:r>
              <a:rPr lang="es-ES" dirty="0" err="1"/>
              <a:t>frame</a:t>
            </a:r>
            <a:r>
              <a:rPr lang="es-ES" dirty="0"/>
              <a:t>  </a:t>
            </a:r>
            <a:r>
              <a:rPr lang="es-ES" dirty="0" err="1"/>
              <a:t>Forever</a:t>
            </a:r>
            <a:r>
              <a:rPr lang="es-ES" dirty="0"/>
              <a:t> </a:t>
            </a:r>
            <a:r>
              <a:rPr lang="es-ES" dirty="0" err="1"/>
              <a:t>frame</a:t>
            </a:r>
            <a:r>
              <a:rPr lang="es-ES" dirty="0"/>
              <a:t> no tiene un creador especifico, se trata exactamente de una comunicación en tiempo real que utiliza un </a:t>
            </a:r>
            <a:r>
              <a:rPr lang="es-ES" dirty="0" err="1"/>
              <a:t>iframe</a:t>
            </a:r>
            <a:r>
              <a:rPr lang="es-ES" dirty="0"/>
              <a:t> que nunca se cierra. A través de este </a:t>
            </a:r>
            <a:r>
              <a:rPr lang="es-ES" dirty="0" err="1"/>
              <a:t>iframe</a:t>
            </a:r>
            <a:r>
              <a:rPr lang="es-ES" dirty="0"/>
              <a:t>, el servidor puede enviar actualizaciones o eventos al cliente.</a:t>
            </a:r>
          </a:p>
          <a:p>
            <a:r>
              <a:rPr lang="es-ES" dirty="0"/>
              <a:t>Tiene diferentes ventajas como por ejemplo las compatibilidad con los navegadores y la posibilidad de establecer una comunicación permanente entre el servidor y el cliente.</a:t>
            </a:r>
          </a:p>
          <a:p>
            <a:r>
              <a:rPr lang="es-ES" dirty="0"/>
              <a:t>Como desventajas tenemos el consumo excesivo de recursos del servidor y del cliente debido a que mantiene conexiones abiertas permanentemente. Otra desventaja a raíz de mantener las conexiones permanentes sería las posibles vulnerabilidades que puede causar esto como por ejemplo que un atacante te inserte código malicioso en el </a:t>
            </a:r>
            <a:r>
              <a:rPr lang="es-ES" dirty="0" err="1"/>
              <a:t>iframe</a:t>
            </a:r>
            <a:r>
              <a:rPr lang="es-ES" dirty="0"/>
              <a:t> o la posibilidad de que algún momento la información que se recibe desde el servidor quede expuesta o similares…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16/01/2024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16/01/2024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16/01/2024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16/01/2024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3" name="CuadroTexto 2">
            <a:extLst>
              <a:ext uri="{FF2B5EF4-FFF2-40B4-BE49-F238E27FC236}">
                <a16:creationId xmlns:a16="http://schemas.microsoft.com/office/drawing/2014/main" id="{563A850D-4FAC-42EA-9B2D-0BE1CC466DE9}"/>
              </a:ext>
            </a:extLst>
          </p:cNvPr>
          <p:cNvSpPr txBox="1"/>
          <p:nvPr/>
        </p:nvSpPr>
        <p:spPr>
          <a:xfrm>
            <a:off x="300447" y="1194138"/>
            <a:ext cx="9261564" cy="1477328"/>
          </a:xfrm>
          <a:prstGeom prst="rect">
            <a:avLst/>
          </a:prstGeom>
          <a:noFill/>
        </p:spPr>
        <p:txBody>
          <a:bodyPr wrap="square">
            <a:spAutoFit/>
          </a:bodyPr>
          <a:lstStyle/>
          <a:p>
            <a:pPr marL="285750" indent="-285750">
              <a:buFont typeface="Arial" panose="020B0604020202020204" pitchFamily="34" charset="0"/>
              <a:buChar char="•"/>
            </a:pPr>
            <a:r>
              <a:rPr lang="es-ES" b="0" i="0" dirty="0">
                <a:effectLst/>
                <a:latin typeface="Söhne"/>
              </a:rPr>
              <a:t>El concepto de </a:t>
            </a: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a:t>
            </a:r>
            <a:r>
              <a:rPr lang="es-ES" b="0" i="0" u="sng" dirty="0">
                <a:effectLst/>
                <a:latin typeface="Söhne"/>
              </a:rPr>
              <a:t>no tiene un creador específico</a:t>
            </a:r>
            <a:r>
              <a:rPr lang="es-ES" b="0" i="0" dirty="0">
                <a:effectLst/>
                <a:latin typeface="Söhne"/>
              </a:rPr>
              <a:t>, ya que es más una técnica que ha sido utilizada en el desarrollo web.</a:t>
            </a:r>
          </a:p>
          <a:p>
            <a:pPr marL="285750" indent="-285750">
              <a:buFont typeface="Arial" panose="020B0604020202020204" pitchFamily="34" charset="0"/>
              <a:buChar char="•"/>
            </a:pP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es una técnica de comunicación en tiempo real que utiliza un </a:t>
            </a:r>
            <a:r>
              <a:rPr lang="es-ES" b="0" i="0" dirty="0" err="1">
                <a:effectLst/>
                <a:latin typeface="Söhne"/>
              </a:rPr>
              <a:t>iframe</a:t>
            </a:r>
            <a:r>
              <a:rPr lang="es-ES" b="0" i="0" dirty="0">
                <a:effectLst/>
                <a:latin typeface="Söhne"/>
              </a:rPr>
              <a:t> (elemento HTML que permite incrustar otro documento dentro de la página) que nunca se cierra. A través de este </a:t>
            </a:r>
            <a:r>
              <a:rPr lang="es-ES" b="0" i="0" dirty="0" err="1">
                <a:effectLst/>
                <a:latin typeface="Söhne"/>
              </a:rPr>
              <a:t>iframe</a:t>
            </a:r>
            <a:r>
              <a:rPr lang="es-ES" b="0" i="0" dirty="0">
                <a:effectLst/>
                <a:latin typeface="Söhne"/>
              </a:rPr>
              <a:t>, el servidor puede enviar actualizaciones o eventos al cliente.</a:t>
            </a:r>
            <a:endParaRPr lang="es-ES" dirty="0"/>
          </a:p>
        </p:txBody>
      </p:sp>
      <p:sp>
        <p:nvSpPr>
          <p:cNvPr id="7" name="Rectángulo: esquinas redondeadas 6">
            <a:extLst>
              <a:ext uri="{FF2B5EF4-FFF2-40B4-BE49-F238E27FC236}">
                <a16:creationId xmlns:a16="http://schemas.microsoft.com/office/drawing/2014/main" id="{1879659E-9F62-DF9D-18B5-EA61D383E667}"/>
              </a:ext>
            </a:extLst>
          </p:cNvPr>
          <p:cNvSpPr/>
          <p:nvPr/>
        </p:nvSpPr>
        <p:spPr>
          <a:xfrm>
            <a:off x="294603" y="2723220"/>
            <a:ext cx="9345786" cy="3520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BC6B87D-8A6C-765E-CA74-7AAE3B756F4E}"/>
              </a:ext>
            </a:extLst>
          </p:cNvPr>
          <p:cNvSpPr txBox="1"/>
          <p:nvPr/>
        </p:nvSpPr>
        <p:spPr>
          <a:xfrm>
            <a:off x="547965" y="2913972"/>
            <a:ext cx="8839061"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Compatibilidad: </a:t>
            </a:r>
            <a:r>
              <a:rPr lang="es-ES" dirty="0" err="1">
                <a:solidFill>
                  <a:schemeClr val="tx1"/>
                </a:solidFill>
              </a:rPr>
              <a:t>Forever</a:t>
            </a:r>
            <a:r>
              <a:rPr lang="es-ES" dirty="0">
                <a:solidFill>
                  <a:schemeClr val="tx1"/>
                </a:solidFill>
              </a:rPr>
              <a:t> </a:t>
            </a:r>
            <a:r>
              <a:rPr lang="es-ES" dirty="0" err="1">
                <a:solidFill>
                  <a:schemeClr val="tx1"/>
                </a:solidFill>
              </a:rPr>
              <a:t>Frame</a:t>
            </a:r>
            <a:r>
              <a:rPr lang="es-ES" dirty="0">
                <a:solidFill>
                  <a:schemeClr val="tx1"/>
                </a:solidFill>
              </a:rPr>
              <a:t> funciona en navegadores que admiten </a:t>
            </a:r>
            <a:r>
              <a:rPr lang="es-ES" dirty="0" err="1">
                <a:solidFill>
                  <a:schemeClr val="tx1"/>
                </a:solidFill>
              </a:rPr>
              <a:t>iframes</a:t>
            </a:r>
            <a:r>
              <a:rPr lang="es-ES" dirty="0">
                <a:solidFill>
                  <a:schemeClr val="tx1"/>
                </a:solidFill>
              </a:rPr>
              <a:t> y JavaScript, lo que lo hace compatible con una variedad de navegadores.</a:t>
            </a:r>
          </a:p>
          <a:p>
            <a:pPr marL="285750" indent="-285750">
              <a:buFont typeface="Arial" panose="020B0604020202020204" pitchFamily="34" charset="0"/>
              <a:buChar char="•"/>
            </a:pPr>
            <a:r>
              <a:rPr lang="es-ES" dirty="0">
                <a:solidFill>
                  <a:schemeClr val="tx1"/>
                </a:solidFill>
              </a:rPr>
              <a:t>Comunicación Persistente: Permite la comunicación persistente entre el servidor y el cliente, facilitando la implementación de actualizaciones en tiempo real.</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Uso de Recursos: La técnica puede consumir recursos del servidor y del cliente, ya que mantiene conexiones abiertas permanentemente.</a:t>
            </a:r>
          </a:p>
          <a:p>
            <a:pPr marL="285750" indent="-285750">
              <a:buFont typeface="Arial" panose="020B0604020202020204" pitchFamily="34" charset="0"/>
              <a:buChar char="•"/>
            </a:pPr>
            <a:r>
              <a:rPr lang="es-ES" dirty="0">
                <a:solidFill>
                  <a:schemeClr val="tx1"/>
                </a:solidFill>
              </a:rPr>
              <a:t>Limitaciones de Seguridad: Debido a su naturaleza de mantener conexiones abiertas, podría haber implicaciones de seguridad, especialmente si no se implementa correctamente.</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err="1"/>
              <a:t>SignalR</a:t>
            </a:r>
            <a:endParaRPr lang="es-ES" b="1" dirty="0"/>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SignalR</a:t>
            </a:r>
            <a:r>
              <a:rPr lang="es-ES" dirty="0"/>
              <a:t>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err="1"/>
              <a:t>SignalR</a:t>
            </a:r>
            <a:r>
              <a:rPr lang="es-ES" dirty="0"/>
              <a:t>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err="1"/>
              <a:t>SignalR</a:t>
            </a:r>
            <a:r>
              <a:rPr lang="es-ES" dirty="0"/>
              <a:t> utiliza:</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a:t>
            </a:r>
            <a:r>
              <a:rPr lang="es-ES" dirty="0" err="1">
                <a:solidFill>
                  <a:schemeClr val="tx1"/>
                </a:solidFill>
              </a:rPr>
              <a:t>SignalR</a:t>
            </a:r>
            <a:r>
              <a:rPr lang="es-ES" dirty="0">
                <a:solidFill>
                  <a:schemeClr val="tx1"/>
                </a:solidFill>
              </a:rPr>
              <a:t> puede ser más complejo de implementar  se debe a que utiliza una variedad de técnicas, cada una con sus propias ventajas y desventajas.</a:t>
            </a:r>
          </a:p>
        </p:txBody>
      </p:sp>
      <p:pic>
        <p:nvPicPr>
          <p:cNvPr id="13" name="Imagen 12">
            <a:extLst>
              <a:ext uri="{FF2B5EF4-FFF2-40B4-BE49-F238E27FC236}">
                <a16:creationId xmlns:a16="http://schemas.microsoft.com/office/drawing/2014/main" id="{04982FE3-D4EB-CC34-EB7E-4138B26A8FDB}"/>
              </a:ext>
            </a:extLst>
          </p:cNvPr>
          <p:cNvPicPr>
            <a:picLocks noChangeAspect="1"/>
          </p:cNvPicPr>
          <p:nvPr/>
        </p:nvPicPr>
        <p:blipFill>
          <a:blip r:embed="rId3"/>
          <a:stretch>
            <a:fillRect/>
          </a:stretch>
        </p:blipFill>
        <p:spPr>
          <a:xfrm>
            <a:off x="633413" y="2897029"/>
            <a:ext cx="6362700" cy="295275"/>
          </a:xfrm>
          <a:prstGeom prst="rect">
            <a:avLst/>
          </a:prstGeom>
        </p:spPr>
      </p:pic>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200"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Teams</a:t>
            </a:r>
            <a:endParaRPr lang="es-ES" sz="1200"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Slack</a:t>
            </a:r>
            <a:endParaRPr lang="es-ES" sz="1200"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angular_chat_long_polling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2"/>
          <a:stretch>
            <a:fillRect/>
          </a:stretch>
        </p:blipFill>
        <p:spPr>
          <a:xfrm>
            <a:off x="373971" y="1438846"/>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21</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2"/>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3"/>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Express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408079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2"/>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3"/>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2"/>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3"/>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25</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31</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32</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2482942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33</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437042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lvl="1" algn="just">
              <a:spcBef>
                <a:spcPts val="600"/>
              </a:spcBef>
              <a:spcAft>
                <a:spcPts val="600"/>
              </a:spcAft>
            </a:pPr>
            <a:r>
              <a:rPr lang="es-ES" b="1" dirty="0"/>
              <a:t>Las características que necesitas</a:t>
            </a:r>
            <a:r>
              <a:rPr lang="es-ES" dirty="0"/>
              <a:t>: </a:t>
            </a:r>
          </a:p>
          <a:p>
            <a:pPr lvl="1" algn="just">
              <a:spcBef>
                <a:spcPts val="600"/>
              </a:spcBef>
              <a:spcAft>
                <a:spcPts val="600"/>
              </a:spcAft>
            </a:pPr>
            <a:r>
              <a:rPr lang="es-ES" dirty="0"/>
              <a:t>¿Necesitas un conjunto de características completo, incluyendo eventos, sockets de grupo y de difusión, y soporte para múltiples protocolos? ¿O necesitas una librería sencilla y flexible?</a:t>
            </a:r>
          </a:p>
          <a:p>
            <a:pPr lvl="1" algn="just">
              <a:spcBef>
                <a:spcPts val="600"/>
              </a:spcBef>
              <a:spcAft>
                <a:spcPts val="600"/>
              </a:spcAft>
            </a:pPr>
            <a:r>
              <a:rPr lang="es-ES" b="1" dirty="0"/>
              <a:t>El rendimiento: </a:t>
            </a:r>
          </a:p>
          <a:p>
            <a:pPr lvl="1" algn="just">
              <a:spcBef>
                <a:spcPts val="600"/>
              </a:spcBef>
              <a:spcAft>
                <a:spcPts val="600"/>
              </a:spcAft>
            </a:pPr>
            <a:r>
              <a:rPr lang="es-ES" dirty="0"/>
              <a:t>¿Necesitas una librería que proporcione un alto rendimiento?</a:t>
            </a:r>
          </a:p>
          <a:p>
            <a:pPr lvl="1" algn="just">
              <a:spcBef>
                <a:spcPts val="600"/>
              </a:spcBef>
              <a:spcAft>
                <a:spcPts val="600"/>
              </a:spcAft>
            </a:pPr>
            <a:r>
              <a:rPr lang="es-ES" b="1" dirty="0"/>
              <a:t>La facilidad de uso: </a:t>
            </a:r>
          </a:p>
          <a:p>
            <a:pPr lvl="1" algn="just">
              <a:spcBef>
                <a:spcPts val="600"/>
              </a:spcBef>
              <a:spcAft>
                <a:spcPts val="600"/>
              </a:spcAft>
            </a:pPr>
            <a:r>
              <a:rPr lang="es-ES" dirty="0"/>
              <a:t>¿Quieres una librería que sea fácil de usar?</a:t>
            </a:r>
          </a:p>
          <a:p>
            <a:pPr lvl="1" algn="just">
              <a:spcBef>
                <a:spcPts val="600"/>
              </a:spcBef>
              <a:spcAft>
                <a:spcPts val="600"/>
              </a:spcAft>
            </a:pPr>
            <a:r>
              <a:rPr lang="es-ES" b="1" dirty="0"/>
              <a:t>La compatibilidad: </a:t>
            </a:r>
          </a:p>
          <a:p>
            <a:pPr lvl="1" algn="just">
              <a:spcBef>
                <a:spcPts val="600"/>
              </a:spcBef>
              <a:spcAft>
                <a:spcPts val="6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3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63A164F-E063-3403-1BF5-F947C703BAC9}"/>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62CC432A-93DE-2BEB-B99A-B5955B27764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Tree>
    <p:extLst>
      <p:ext uri="{BB962C8B-B14F-4D97-AF65-F5344CB8AC3E}">
        <p14:creationId xmlns:p14="http://schemas.microsoft.com/office/powerpoint/2010/main" val="2931357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35</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9" name="CuadroTexto 8">
            <a:extLst>
              <a:ext uri="{FF2B5EF4-FFF2-40B4-BE49-F238E27FC236}">
                <a16:creationId xmlns:a16="http://schemas.microsoft.com/office/drawing/2014/main" id="{8DAA6D00-3E5C-7652-314F-5CE8F599B916}"/>
              </a:ext>
            </a:extLst>
          </p:cNvPr>
          <p:cNvSpPr txBox="1"/>
          <p:nvPr/>
        </p:nvSpPr>
        <p:spPr>
          <a:xfrm>
            <a:off x="144656" y="609145"/>
            <a:ext cx="6042861" cy="646331"/>
          </a:xfrm>
          <a:prstGeom prst="rect">
            <a:avLst/>
          </a:prstGeom>
          <a:noFill/>
        </p:spPr>
        <p:txBody>
          <a:bodyPr wrap="square">
            <a:spAutoFit/>
          </a:bodyPr>
          <a:lstStyle/>
          <a:p>
            <a:endParaRPr lang="es-ES" dirty="0"/>
          </a:p>
          <a:p>
            <a:r>
              <a:rPr lang="es-ES" b="1" u="sng" dirty="0"/>
              <a:t>Ejemplos de uso de Sockets de Grupo (</a:t>
            </a:r>
            <a:r>
              <a:rPr lang="es-ES" b="1" u="sng" dirty="0" err="1"/>
              <a:t>Multicast</a:t>
            </a:r>
            <a:r>
              <a:rPr lang="es-ES" b="1" u="sng" dirty="0"/>
              <a:t> Sockets):</a:t>
            </a:r>
          </a:p>
        </p:txBody>
      </p:sp>
      <p:sp>
        <p:nvSpPr>
          <p:cNvPr id="10" name="CuadroTexto 9">
            <a:extLst>
              <a:ext uri="{FF2B5EF4-FFF2-40B4-BE49-F238E27FC236}">
                <a16:creationId xmlns:a16="http://schemas.microsoft.com/office/drawing/2014/main" id="{352185E4-0C70-B3C6-6204-1AA6A3B831DF}"/>
              </a:ext>
            </a:extLst>
          </p:cNvPr>
          <p:cNvSpPr txBox="1"/>
          <p:nvPr/>
        </p:nvSpPr>
        <p:spPr>
          <a:xfrm>
            <a:off x="144655" y="1460788"/>
            <a:ext cx="9312165" cy="1754326"/>
          </a:xfrm>
          <a:prstGeom prst="rect">
            <a:avLst/>
          </a:prstGeom>
          <a:noFill/>
        </p:spPr>
        <p:txBody>
          <a:bodyPr wrap="square">
            <a:spAutoFit/>
          </a:bodyPr>
          <a:lstStyle/>
          <a:p>
            <a:r>
              <a:rPr lang="es-ES" b="1" dirty="0"/>
              <a:t>Transmisión de Video en Tiempo Real:</a:t>
            </a:r>
          </a:p>
          <a:p>
            <a:endParaRPr lang="es-ES" dirty="0"/>
          </a:p>
          <a:p>
            <a:r>
              <a:rPr lang="es-ES" b="1" dirty="0"/>
              <a:t>Escenario:</a:t>
            </a:r>
            <a:r>
              <a:rPr lang="es-ES" dirty="0"/>
              <a:t> Una empresa de transmisión de video en línea desea transmitir un evento en vivo a una audiencia global.</a:t>
            </a:r>
          </a:p>
          <a:p>
            <a:r>
              <a:rPr lang="es-ES" b="1" dirty="0"/>
              <a:t>Uso</a:t>
            </a:r>
            <a:r>
              <a:rPr lang="es-ES" dirty="0"/>
              <a:t>: Utiliza sockets de grupo para enviar la transmisión a todos los usuarios interesados en tiempo real.</a:t>
            </a:r>
          </a:p>
        </p:txBody>
      </p:sp>
      <p:sp>
        <p:nvSpPr>
          <p:cNvPr id="14" name="CuadroTexto 13">
            <a:extLst>
              <a:ext uri="{FF2B5EF4-FFF2-40B4-BE49-F238E27FC236}">
                <a16:creationId xmlns:a16="http://schemas.microsoft.com/office/drawing/2014/main" id="{18DE664B-2857-AC57-0FF8-28764F9BA2A7}"/>
              </a:ext>
            </a:extLst>
          </p:cNvPr>
          <p:cNvSpPr txBox="1"/>
          <p:nvPr/>
        </p:nvSpPr>
        <p:spPr>
          <a:xfrm>
            <a:off x="144654" y="3420426"/>
            <a:ext cx="9312165" cy="1754326"/>
          </a:xfrm>
          <a:prstGeom prst="rect">
            <a:avLst/>
          </a:prstGeom>
          <a:noFill/>
        </p:spPr>
        <p:txBody>
          <a:bodyPr wrap="square">
            <a:spAutoFit/>
          </a:bodyPr>
          <a:lstStyle/>
          <a:p>
            <a:r>
              <a:rPr lang="es-ES" b="1" dirty="0"/>
              <a:t>Juegos en Línea:</a:t>
            </a:r>
          </a:p>
          <a:p>
            <a:endParaRPr lang="es-ES" dirty="0"/>
          </a:p>
          <a:p>
            <a:r>
              <a:rPr lang="es-ES" b="1" dirty="0"/>
              <a:t>Escenario</a:t>
            </a:r>
            <a:r>
              <a:rPr lang="es-ES" dirty="0"/>
              <a:t>: Un juego en línea multijugador necesita mantener sincronizados a todos los jugadores en tiempo real.</a:t>
            </a:r>
          </a:p>
          <a:p>
            <a:r>
              <a:rPr lang="es-ES" b="1" dirty="0"/>
              <a:t>Uso</a:t>
            </a:r>
            <a:r>
              <a:rPr lang="es-ES" dirty="0"/>
              <a:t>: Emplea sockets de grupo para enviar información del juego a todos los jugadores conectados al mismo grupo de juego.</a:t>
            </a:r>
          </a:p>
        </p:txBody>
      </p:sp>
    </p:spTree>
    <p:extLst>
      <p:ext uri="{BB962C8B-B14F-4D97-AF65-F5344CB8AC3E}">
        <p14:creationId xmlns:p14="http://schemas.microsoft.com/office/powerpoint/2010/main" val="3038457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12" name="CuadroTexto 11">
            <a:extLst>
              <a:ext uri="{FF2B5EF4-FFF2-40B4-BE49-F238E27FC236}">
                <a16:creationId xmlns:a16="http://schemas.microsoft.com/office/drawing/2014/main" id="{C2E988CC-4247-48F1-03EF-47215248509D}"/>
              </a:ext>
            </a:extLst>
          </p:cNvPr>
          <p:cNvSpPr txBox="1"/>
          <p:nvPr/>
        </p:nvSpPr>
        <p:spPr>
          <a:xfrm>
            <a:off x="138389" y="1480386"/>
            <a:ext cx="9438748" cy="1477328"/>
          </a:xfrm>
          <a:prstGeom prst="rect">
            <a:avLst/>
          </a:prstGeom>
          <a:noFill/>
        </p:spPr>
        <p:txBody>
          <a:bodyPr wrap="square">
            <a:spAutoFit/>
          </a:bodyPr>
          <a:lstStyle/>
          <a:p>
            <a:r>
              <a:rPr lang="es-ES" b="1" dirty="0"/>
              <a:t>Descubrimiento de Dispositivos en una Red Local:</a:t>
            </a:r>
          </a:p>
          <a:p>
            <a:endParaRPr lang="es-ES" dirty="0"/>
          </a:p>
          <a:p>
            <a:r>
              <a:rPr lang="es-ES" b="1" dirty="0"/>
              <a:t>Escenario</a:t>
            </a:r>
            <a:r>
              <a:rPr lang="es-ES" dirty="0"/>
              <a:t>: Una aplicación busca dispositivos disponibles en una red local para compartir archivos.</a:t>
            </a:r>
          </a:p>
          <a:p>
            <a:r>
              <a:rPr lang="es-ES" b="1" dirty="0"/>
              <a:t>Uso</a:t>
            </a:r>
            <a:r>
              <a:rPr lang="es-ES" dirty="0"/>
              <a:t>: Utiliza sockets de difusión para enviar mensajes de descubrimiento y encontrar dispositivos en la misma red.</a:t>
            </a:r>
          </a:p>
        </p:txBody>
      </p:sp>
      <p:sp>
        <p:nvSpPr>
          <p:cNvPr id="14" name="CuadroTexto 13">
            <a:extLst>
              <a:ext uri="{FF2B5EF4-FFF2-40B4-BE49-F238E27FC236}">
                <a16:creationId xmlns:a16="http://schemas.microsoft.com/office/drawing/2014/main" id="{41990DD9-C102-DEBE-7742-A9FD39351DFE}"/>
              </a:ext>
            </a:extLst>
          </p:cNvPr>
          <p:cNvSpPr txBox="1"/>
          <p:nvPr/>
        </p:nvSpPr>
        <p:spPr>
          <a:xfrm>
            <a:off x="138389" y="851736"/>
            <a:ext cx="8094991" cy="369332"/>
          </a:xfrm>
          <a:prstGeom prst="rect">
            <a:avLst/>
          </a:prstGeom>
          <a:noFill/>
        </p:spPr>
        <p:txBody>
          <a:bodyPr wrap="square">
            <a:spAutoFit/>
          </a:bodyPr>
          <a:lstStyle/>
          <a:p>
            <a:r>
              <a:rPr lang="es-ES" b="1" i="0" u="sng" dirty="0">
                <a:effectLst/>
                <a:latin typeface="Söhne"/>
              </a:rPr>
              <a:t>Ejemplos de uso de Sockets de Difusión (Broadcast Sockets):</a:t>
            </a:r>
            <a:endParaRPr lang="es-ES" u="sng" dirty="0"/>
          </a:p>
        </p:txBody>
      </p:sp>
      <p:sp>
        <p:nvSpPr>
          <p:cNvPr id="18" name="CuadroTexto 17">
            <a:extLst>
              <a:ext uri="{FF2B5EF4-FFF2-40B4-BE49-F238E27FC236}">
                <a16:creationId xmlns:a16="http://schemas.microsoft.com/office/drawing/2014/main" id="{3CB466A5-F884-0411-946A-94C253BBD932}"/>
              </a:ext>
            </a:extLst>
          </p:cNvPr>
          <p:cNvSpPr txBox="1"/>
          <p:nvPr/>
        </p:nvSpPr>
        <p:spPr>
          <a:xfrm>
            <a:off x="138389" y="2957714"/>
            <a:ext cx="9438748" cy="1754326"/>
          </a:xfrm>
          <a:prstGeom prst="rect">
            <a:avLst/>
          </a:prstGeom>
          <a:noFill/>
        </p:spPr>
        <p:txBody>
          <a:bodyPr wrap="square">
            <a:spAutoFit/>
          </a:bodyPr>
          <a:lstStyle/>
          <a:p>
            <a:r>
              <a:rPr lang="es-ES" b="1" dirty="0"/>
              <a:t>Anuncios de Servicios en una Red Empresarial:</a:t>
            </a:r>
          </a:p>
          <a:p>
            <a:endParaRPr lang="es-ES" dirty="0"/>
          </a:p>
          <a:p>
            <a:r>
              <a:rPr lang="es-ES" b="1" dirty="0"/>
              <a:t>Escenario</a:t>
            </a:r>
            <a:r>
              <a:rPr lang="es-ES" dirty="0"/>
              <a:t>: Un servidor desea anunciar servicios disponibles, como impresoras o recursos compartidos de archivos, a todos los clientes en la red.</a:t>
            </a:r>
          </a:p>
          <a:p>
            <a:r>
              <a:rPr lang="es-ES" b="1" dirty="0"/>
              <a:t>Uso</a:t>
            </a:r>
            <a:r>
              <a:rPr lang="es-ES" dirty="0"/>
              <a:t>: Implementa sockets de difusión para enviar anuncios a todos los dispositivos conectados a la red.</a:t>
            </a:r>
          </a:p>
        </p:txBody>
      </p:sp>
    </p:spTree>
    <p:extLst>
      <p:ext uri="{BB962C8B-B14F-4D97-AF65-F5344CB8AC3E}">
        <p14:creationId xmlns:p14="http://schemas.microsoft.com/office/powerpoint/2010/main" val="2124052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37</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vue_websocket</a:t>
            </a:r>
            <a:endParaRPr lang="es-ES" sz="1400" b="1" dirty="0"/>
          </a:p>
          <a:p>
            <a:r>
              <a:rPr lang="es-ES" sz="1400" dirty="0" err="1"/>
              <a:t>FrontEnd</a:t>
            </a:r>
            <a:r>
              <a:rPr lang="es-ES" sz="1400" dirty="0"/>
              <a:t>: </a:t>
            </a:r>
            <a:r>
              <a:rPr lang="es-ES" sz="1400" b="1" dirty="0"/>
              <a:t>Vue 3</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C:\Proyectos\Curso_Comunicación_Tiempo_Real\vue_websocket</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C:\Proyectos\Curso_Comunicación_Tiempo_Real\vue_websocket\server</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2"/>
          <a:stretch>
            <a:fillRect/>
          </a:stretch>
        </p:blipFill>
        <p:spPr>
          <a:xfrm>
            <a:off x="373971" y="1438846"/>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483515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1157615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F3AADED-6578-FB86-4C62-1DF0C1CD7226}"/>
              </a:ext>
            </a:extLst>
          </p:cNvPr>
          <p:cNvSpPr>
            <a:spLocks noGrp="1"/>
          </p:cNvSpPr>
          <p:nvPr>
            <p:ph type="sldNum" sz="quarter" idx="12"/>
          </p:nvPr>
        </p:nvSpPr>
        <p:spPr/>
        <p:txBody>
          <a:bodyPr/>
          <a:lstStyle/>
          <a:p>
            <a:fld id="{9A396ACE-1A63-459D-82B4-27C23849521D}" type="slidenum">
              <a:rPr lang="es-ES" smtClean="0"/>
              <a:t>39</a:t>
            </a:fld>
            <a:endParaRPr lang="es-ES"/>
          </a:p>
        </p:txBody>
      </p:sp>
      <p:sp>
        <p:nvSpPr>
          <p:cNvPr id="5" name="CuadroTexto 4">
            <a:extLst>
              <a:ext uri="{FF2B5EF4-FFF2-40B4-BE49-F238E27FC236}">
                <a16:creationId xmlns:a16="http://schemas.microsoft.com/office/drawing/2014/main" id="{967CA1F4-73ED-B447-E841-78E42F16702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341919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A32BD84-3ADB-0654-F703-F12478EEC5C0}"/>
              </a:ext>
            </a:extLst>
          </p:cNvPr>
          <p:cNvSpPr>
            <a:spLocks noGrp="1"/>
          </p:cNvSpPr>
          <p:nvPr>
            <p:ph type="sldNum" sz="quarter" idx="12"/>
          </p:nvPr>
        </p:nvSpPr>
        <p:spPr/>
        <p:txBody>
          <a:bodyPr/>
          <a:lstStyle/>
          <a:p>
            <a:fld id="{9A396ACE-1A63-459D-82B4-27C23849521D}" type="slidenum">
              <a:rPr lang="es-ES" smtClean="0"/>
              <a:t>40</a:t>
            </a:fld>
            <a:endParaRPr lang="es-ES"/>
          </a:p>
        </p:txBody>
      </p:sp>
    </p:spTree>
    <p:extLst>
      <p:ext uri="{BB962C8B-B14F-4D97-AF65-F5344CB8AC3E}">
        <p14:creationId xmlns:p14="http://schemas.microsoft.com/office/powerpoint/2010/main" val="3326653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8924FF-B06F-1183-5977-B0C0A744CF6F}"/>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5FFC1D19-C1F8-AA5F-19B6-B6EAEFB6ACCC}"/>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658034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B821687-B0B7-33C8-4F39-4651ED3C8EC3}"/>
              </a:ext>
            </a:extLst>
          </p:cNvPr>
          <p:cNvSpPr>
            <a:spLocks noGrp="1"/>
          </p:cNvSpPr>
          <p:nvPr>
            <p:ph type="sldNum" sz="quarter" idx="12"/>
          </p:nvPr>
        </p:nvSpPr>
        <p:spPr/>
        <p:txBody>
          <a:bodyPr/>
          <a:lstStyle/>
          <a:p>
            <a:fld id="{9A396ACE-1A63-459D-82B4-27C23849521D}" type="slidenum">
              <a:rPr lang="es-ES" smtClean="0"/>
              <a:t>42</a:t>
            </a:fld>
            <a:endParaRPr lang="es-ES"/>
          </a:p>
        </p:txBody>
      </p:sp>
    </p:spTree>
    <p:extLst>
      <p:ext uri="{BB962C8B-B14F-4D97-AF65-F5344CB8AC3E}">
        <p14:creationId xmlns:p14="http://schemas.microsoft.com/office/powerpoint/2010/main" val="414500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43</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00395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98D6873-B337-2554-A4A8-BE75D557B78D}"/>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5" name="CuadroTexto 4">
            <a:extLst>
              <a:ext uri="{FF2B5EF4-FFF2-40B4-BE49-F238E27FC236}">
                <a16:creationId xmlns:a16="http://schemas.microsoft.com/office/drawing/2014/main" id="{34A41694-B5B7-18C2-6E32-AE7B745AB93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Side</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(SSE)</a:t>
            </a:r>
          </a:p>
        </p:txBody>
      </p:sp>
    </p:spTree>
    <p:extLst>
      <p:ext uri="{BB962C8B-B14F-4D97-AF65-F5344CB8AC3E}">
        <p14:creationId xmlns:p14="http://schemas.microsoft.com/office/powerpoint/2010/main" val="3607532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CC5D1B-D332-1DEB-1D9D-711E3D536818}"/>
              </a:ext>
            </a:extLst>
          </p:cNvPr>
          <p:cNvSpPr>
            <a:spLocks noGrp="1"/>
          </p:cNvSpPr>
          <p:nvPr>
            <p:ph type="sldNum" sz="quarter" idx="12"/>
          </p:nvPr>
        </p:nvSpPr>
        <p:spPr/>
        <p:txBody>
          <a:bodyPr/>
          <a:lstStyle/>
          <a:p>
            <a:fld id="{9A396ACE-1A63-459D-82B4-27C23849521D}" type="slidenum">
              <a:rPr lang="es-ES" smtClean="0"/>
              <a:t>45</a:t>
            </a:fld>
            <a:endParaRPr lang="es-ES"/>
          </a:p>
        </p:txBody>
      </p:sp>
      <p:sp>
        <p:nvSpPr>
          <p:cNvPr id="5" name="CuadroTexto 4">
            <a:extLst>
              <a:ext uri="{FF2B5EF4-FFF2-40B4-BE49-F238E27FC236}">
                <a16:creationId xmlns:a16="http://schemas.microsoft.com/office/drawing/2014/main" id="{F006E950-C63E-2403-65CF-CC263884CEF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5A8CCE4A-267D-E173-6B3A-6A4687BEC84F}"/>
              </a:ext>
            </a:extLst>
          </p:cNvPr>
          <p:cNvSpPr txBox="1"/>
          <p:nvPr/>
        </p:nvSpPr>
        <p:spPr>
          <a:xfrm>
            <a:off x="261730" y="906603"/>
            <a:ext cx="9382539" cy="5632311"/>
          </a:xfrm>
          <a:prstGeom prst="rect">
            <a:avLst/>
          </a:prstGeom>
          <a:noFill/>
        </p:spPr>
        <p:txBody>
          <a:bodyPr wrap="square">
            <a:spAutoFit/>
          </a:bodyPr>
          <a:lstStyle/>
          <a:p>
            <a:r>
              <a:rPr lang="es-ES" dirty="0"/>
              <a:t>Ventajas de Websockets:</a:t>
            </a:r>
          </a:p>
          <a:p>
            <a:endParaRPr lang="es-ES" dirty="0"/>
          </a:p>
          <a:p>
            <a:r>
              <a:rPr lang="es-ES" dirty="0"/>
              <a:t>Comunicación Bidireccional: Permite la transmisión de datos en ambas direcciones, lo que facilita la comunicación en tiempo real entre el cliente y el servidor.</a:t>
            </a:r>
          </a:p>
          <a:p>
            <a:endParaRPr lang="es-ES" dirty="0"/>
          </a:p>
          <a:p>
            <a:r>
              <a:rPr lang="es-ES" dirty="0"/>
              <a:t>Menor Latencia: La conexión persistente de Websockets reduce la latencia en comparación con técnicas tradicionales como el </a:t>
            </a:r>
            <a:r>
              <a:rPr lang="es-ES" dirty="0" err="1"/>
              <a:t>polling</a:t>
            </a:r>
            <a:r>
              <a:rPr lang="es-ES" dirty="0"/>
              <a:t>, ya que elimina la necesidad de realizar solicitudes repetitivas.</a:t>
            </a:r>
          </a:p>
          <a:p>
            <a:endParaRPr lang="es-ES" dirty="0"/>
          </a:p>
          <a:p>
            <a:r>
              <a:rPr lang="es-ES" dirty="0"/>
              <a:t>Eficiencia en el Tráfico de Red: Minimiza la sobrecarga del tráfico de red al evitar la necesidad de encabezados HTTP completos en cada solicitud y respuesta.</a:t>
            </a:r>
          </a:p>
          <a:p>
            <a:endParaRPr lang="es-ES" dirty="0"/>
          </a:p>
          <a:p>
            <a:r>
              <a:rPr lang="es-ES" dirty="0"/>
              <a:t>Actualizaciones Instantáneas: Permite actualizaciones instantáneas en la interfaz de usuario sin la necesidad de recargar la página, lo que mejora la experiencia del usuario.</a:t>
            </a:r>
          </a:p>
          <a:p>
            <a:endParaRPr lang="es-ES" dirty="0"/>
          </a:p>
          <a:p>
            <a:r>
              <a:rPr lang="es-ES" dirty="0"/>
              <a:t>Escalabilidad: Es altamente escalable, ya que permite manejar un gran número de conexiones simultáneas de manera eficiente.</a:t>
            </a:r>
          </a:p>
          <a:p>
            <a:endParaRPr lang="es-ES" dirty="0"/>
          </a:p>
          <a:p>
            <a:r>
              <a:rPr lang="es-ES" dirty="0"/>
              <a:t>Amplio Soporte en Navegadores: Está ampliamente soportado por los principales navegadores, lo que facilita su implementación en aplicaciones web.</a:t>
            </a:r>
          </a:p>
        </p:txBody>
      </p:sp>
    </p:spTree>
    <p:extLst>
      <p:ext uri="{BB962C8B-B14F-4D97-AF65-F5344CB8AC3E}">
        <p14:creationId xmlns:p14="http://schemas.microsoft.com/office/powerpoint/2010/main" val="3296707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9A4EC96-36E0-4307-B09A-0B8E3A7B6F4D}"/>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8" name="CuadroTexto 7">
            <a:extLst>
              <a:ext uri="{FF2B5EF4-FFF2-40B4-BE49-F238E27FC236}">
                <a16:creationId xmlns:a16="http://schemas.microsoft.com/office/drawing/2014/main" id="{FC70A895-DACE-96B6-EE09-6FEC3E21D538}"/>
              </a:ext>
            </a:extLst>
          </p:cNvPr>
          <p:cNvSpPr txBox="1"/>
          <p:nvPr/>
        </p:nvSpPr>
        <p:spPr>
          <a:xfrm>
            <a:off x="490330" y="629604"/>
            <a:ext cx="9210261" cy="5909310"/>
          </a:xfrm>
          <a:prstGeom prst="rect">
            <a:avLst/>
          </a:prstGeom>
          <a:noFill/>
        </p:spPr>
        <p:txBody>
          <a:bodyPr wrap="square">
            <a:spAutoFit/>
          </a:bodyPr>
          <a:lstStyle/>
          <a:p>
            <a:r>
              <a:rPr lang="es-ES" dirty="0"/>
              <a:t>Desventajas de Websockets:</a:t>
            </a:r>
          </a:p>
          <a:p>
            <a:endParaRPr lang="es-ES" dirty="0"/>
          </a:p>
          <a:p>
            <a:r>
              <a:rPr lang="es-ES" dirty="0"/>
              <a:t>Complejidad en la Implementación: Puede requerir una curva de aprendizaje inicial y cierta complejidad en la implementación en comparación con técnicas más simples como el </a:t>
            </a:r>
            <a:r>
              <a:rPr lang="es-ES" dirty="0" err="1"/>
              <a:t>polling</a:t>
            </a:r>
            <a:r>
              <a:rPr lang="es-ES" dirty="0"/>
              <a:t>.</a:t>
            </a:r>
          </a:p>
          <a:p>
            <a:endParaRPr lang="es-ES" dirty="0"/>
          </a:p>
          <a:p>
            <a:r>
              <a:rPr lang="es-ES" dirty="0"/>
              <a:t>Problemas de Firewall: Algunas configuraciones de firewall pueden bloquear las conexiones WebSocket, lo que puede complicar su implementación en ciertos entornos de red.</a:t>
            </a:r>
          </a:p>
          <a:p>
            <a:endParaRPr lang="es-ES" dirty="0"/>
          </a:p>
          <a:p>
            <a:r>
              <a:rPr lang="es-ES" dirty="0"/>
              <a:t>Consumo de Recursos en el Servidor: Mantener conexiones abiertas puede aumentar el consumo de recursos en el servidor, aunque esto puede mitigarse con una buena gestión y optimización.</a:t>
            </a:r>
          </a:p>
          <a:p>
            <a:endParaRPr lang="es-ES" dirty="0"/>
          </a:p>
          <a:p>
            <a:r>
              <a:rPr lang="es-ES" dirty="0"/>
              <a:t>Compatibilidad con Versiones Antiguas: Algunos navegadores o versiones más antiguas pueden no admitir completamente Websockets, aunque este problema se ha reducido con el tiempo.</a:t>
            </a:r>
          </a:p>
          <a:p>
            <a:endParaRPr lang="es-ES" dirty="0"/>
          </a:p>
          <a:p>
            <a:r>
              <a:rPr lang="es-ES" dirty="0"/>
              <a:t>Seguridad: La implementación incorrecta puede exponer la aplicación a vulnerabilidades de seguridad, por lo que es crucial seguir las mejores prácticas de seguridad al utilizar Websockets.</a:t>
            </a:r>
          </a:p>
          <a:p>
            <a:endParaRPr lang="es-ES" dirty="0"/>
          </a:p>
          <a:p>
            <a:r>
              <a:rPr lang="es-ES" dirty="0"/>
              <a:t>Requiere Soporte en el Servidor: El servidor también debe ser compatible con Websockets, lo que puede ser un factor a considerar si estás integrando Websockets en una infraestructura existente.</a:t>
            </a:r>
          </a:p>
        </p:txBody>
      </p:sp>
      <p:sp>
        <p:nvSpPr>
          <p:cNvPr id="9" name="CuadroTexto 8">
            <a:extLst>
              <a:ext uri="{FF2B5EF4-FFF2-40B4-BE49-F238E27FC236}">
                <a16:creationId xmlns:a16="http://schemas.microsoft.com/office/drawing/2014/main" id="{BA13D6CC-6DFF-1646-E268-36BBD2A139B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60488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48</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Tree>
    <p:extLst>
      <p:ext uri="{BB962C8B-B14F-4D97-AF65-F5344CB8AC3E}">
        <p14:creationId xmlns:p14="http://schemas.microsoft.com/office/powerpoint/2010/main" val="3603990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12177-499A-6322-715A-A91C5CEAC4C8}"/>
              </a:ext>
            </a:extLst>
          </p:cNvPr>
          <p:cNvSpPr>
            <a:spLocks noGrp="1"/>
          </p:cNvSpPr>
          <p:nvPr>
            <p:ph type="title"/>
          </p:nvPr>
        </p:nvSpPr>
        <p:spPr>
          <a:xfrm>
            <a:off x="238539" y="40104"/>
            <a:ext cx="8543925" cy="524499"/>
          </a:xfrm>
        </p:spPr>
        <p:txBody>
          <a:bodyPr/>
          <a:lstStyle/>
          <a:p>
            <a:r>
              <a:rPr lang="es-ES" sz="2400" dirty="0"/>
              <a:t>Resumen</a:t>
            </a:r>
            <a:endParaRPr lang="es-ES" dirty="0"/>
          </a:p>
        </p:txBody>
      </p:sp>
      <p:sp>
        <p:nvSpPr>
          <p:cNvPr id="4" name="Marcador de número de diapositiva 3">
            <a:extLst>
              <a:ext uri="{FF2B5EF4-FFF2-40B4-BE49-F238E27FC236}">
                <a16:creationId xmlns:a16="http://schemas.microsoft.com/office/drawing/2014/main" id="{D536F3A5-8DB9-4AB2-1134-5FF443A62A52}"/>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5" name="CuadroTexto 4">
            <a:extLst>
              <a:ext uri="{FF2B5EF4-FFF2-40B4-BE49-F238E27FC236}">
                <a16:creationId xmlns:a16="http://schemas.microsoft.com/office/drawing/2014/main" id="{23729131-566F-8897-D8A9-A19723397CDF}"/>
              </a:ext>
            </a:extLst>
          </p:cNvPr>
          <p:cNvSpPr txBox="1"/>
          <p:nvPr/>
        </p:nvSpPr>
        <p:spPr>
          <a:xfrm>
            <a:off x="238539" y="564603"/>
            <a:ext cx="9130748" cy="7571303"/>
          </a:xfrm>
          <a:prstGeom prst="rect">
            <a:avLst/>
          </a:prstGeom>
          <a:noFill/>
        </p:spPr>
        <p:txBody>
          <a:bodyPr wrap="square" rtlCol="0">
            <a:spAutoFit/>
          </a:bodyPr>
          <a:lstStyle/>
          <a:p>
            <a:r>
              <a:rPr lang="es-ES" dirty="0"/>
              <a:t>Websockets:</a:t>
            </a:r>
          </a:p>
          <a:p>
            <a:endParaRPr lang="es-ES" dirty="0"/>
          </a:p>
          <a:p>
            <a:r>
              <a:rPr lang="es-ES" dirty="0"/>
              <a:t>Tipo de Canal: Bidireccional.</a:t>
            </a:r>
          </a:p>
          <a:p>
            <a:r>
              <a:rPr lang="es-ES" dirty="0"/>
              <a:t>Uso: Comunicación en tiempo real en ambas direcciones (cliente a servidor y viceversa).</a:t>
            </a:r>
          </a:p>
          <a:p>
            <a:r>
              <a:rPr lang="es-ES" dirty="0"/>
              <a:t>Características: Conexión persistente, baja latencia, eficiente para aplicaciones que requieren actualizaciones frecuentes.</a:t>
            </a:r>
          </a:p>
          <a:p>
            <a:r>
              <a:rPr lang="es-ES" dirty="0"/>
              <a:t>Server-</a:t>
            </a:r>
            <a:r>
              <a:rPr lang="es-ES" dirty="0" err="1"/>
              <a:t>Sent</a:t>
            </a:r>
            <a:r>
              <a:rPr lang="es-ES" dirty="0"/>
              <a:t> </a:t>
            </a:r>
            <a:r>
              <a:rPr lang="es-ES" dirty="0" err="1"/>
              <a:t>Events</a:t>
            </a:r>
            <a:r>
              <a:rPr lang="es-ES" dirty="0"/>
              <a:t> (SSE):</a:t>
            </a:r>
          </a:p>
          <a:p>
            <a:endParaRPr lang="es-ES" dirty="0"/>
          </a:p>
          <a:p>
            <a:r>
              <a:rPr lang="es-ES" dirty="0"/>
              <a:t>Tipo de Canal: Unidireccional (del servidor al cliente).</a:t>
            </a:r>
          </a:p>
          <a:p>
            <a:r>
              <a:rPr lang="es-ES" dirty="0"/>
              <a:t>Uso: Ideal para recibir notificaciones o actualizaciones importantes del servidor en tiempo real.</a:t>
            </a:r>
          </a:p>
          <a:p>
            <a:r>
              <a:rPr lang="es-ES" dirty="0"/>
              <a:t>Características: Conexión persistente, diseñado para enviar eventos del servidor al cliente, fácil de implementar en JavaScript.</a:t>
            </a:r>
          </a:p>
          <a:p>
            <a:r>
              <a:rPr lang="es-ES" dirty="0"/>
              <a:t>Long </a:t>
            </a:r>
            <a:r>
              <a:rPr lang="es-ES" dirty="0" err="1"/>
              <a:t>Polling</a:t>
            </a:r>
            <a:r>
              <a:rPr lang="es-ES" dirty="0"/>
              <a:t>:</a:t>
            </a:r>
          </a:p>
          <a:p>
            <a:endParaRPr lang="es-ES" dirty="0"/>
          </a:p>
          <a:p>
            <a:r>
              <a:rPr lang="es-ES" dirty="0"/>
              <a:t>Tipo de Canal: Bidireccional, pero con enfoque asimétrico.</a:t>
            </a:r>
          </a:p>
          <a:p>
            <a:r>
              <a:rPr lang="es-ES" dirty="0"/>
              <a:t>Uso: Simula la comunicación en tiempo real al mantener abierta una conexión por períodos más largos.</a:t>
            </a:r>
          </a:p>
          <a:p>
            <a:r>
              <a:rPr lang="es-ES" dirty="0"/>
              <a:t>Características: Requiere abrir y cerrar conexiones repetidamente, puede tener mayor latencia en comparación con Websockets y SSE, pero puede ser una solución simple en entornos donde otras tecnologías no son viables.</a:t>
            </a:r>
          </a:p>
          <a:p>
            <a:r>
              <a:rPr lang="es-ES" dirty="0" err="1"/>
              <a:t>Forever</a:t>
            </a:r>
            <a:r>
              <a:rPr lang="es-ES" dirty="0"/>
              <a:t> </a:t>
            </a:r>
            <a:r>
              <a:rPr lang="es-ES" dirty="0" err="1"/>
              <a:t>Frame</a:t>
            </a:r>
            <a:r>
              <a:rPr lang="es-ES" dirty="0"/>
              <a:t>:</a:t>
            </a:r>
          </a:p>
          <a:p>
            <a:endParaRPr lang="es-ES" dirty="0"/>
          </a:p>
          <a:p>
            <a:r>
              <a:rPr lang="es-ES" dirty="0"/>
              <a:t>Tipo de Canal: Asimétrico (con enfoque en el cliente).</a:t>
            </a:r>
          </a:p>
          <a:p>
            <a:r>
              <a:rPr lang="es-ES" dirty="0"/>
              <a:t>Uso: Simula una conexión persistente mediante un marco HTML invisible que se actualiza continuamente.</a:t>
            </a:r>
          </a:p>
          <a:p>
            <a:r>
              <a:rPr lang="es-ES" dirty="0"/>
              <a:t>Características: Mantenimiento de una conexión persistente mediante actualizaciones frecuentes del marco HTML, limitaciones en la comunicación bidireccional completa.</a:t>
            </a:r>
          </a:p>
        </p:txBody>
      </p:sp>
    </p:spTree>
    <p:extLst>
      <p:ext uri="{BB962C8B-B14F-4D97-AF65-F5344CB8AC3E}">
        <p14:creationId xmlns:p14="http://schemas.microsoft.com/office/powerpoint/2010/main" val="1143083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51</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a:t>
            </a:r>
            <a:r>
              <a:rPr lang="es-ES" sz="1600" dirty="0" err="1"/>
              <a:t>SignalR</a:t>
            </a:r>
            <a:r>
              <a:rPr lang="es-ES" sz="1600" dirty="0"/>
              <a:t>.</a:t>
            </a:r>
          </a:p>
        </p:txBody>
      </p:sp>
    </p:spTree>
    <p:extLst>
      <p:ext uri="{BB962C8B-B14F-4D97-AF65-F5344CB8AC3E}">
        <p14:creationId xmlns:p14="http://schemas.microsoft.com/office/powerpoint/2010/main" val="583290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52</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Tree>
    <p:extLst>
      <p:ext uri="{BB962C8B-B14F-4D97-AF65-F5344CB8AC3E}">
        <p14:creationId xmlns:p14="http://schemas.microsoft.com/office/powerpoint/2010/main" val="659994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53</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54</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a:t>
            </a:r>
            <a:r>
              <a:rPr lang="es-ES" sz="1600" dirty="0" err="1"/>
              <a:t>Hubs</a:t>
            </a:r>
            <a:r>
              <a:rPr lang="es-ES" sz="1600" dirty="0"/>
              <a:t>”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56</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57</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58</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a:t>
            </a:r>
            <a:r>
              <a:rPr lang="es-ES" sz="1600" dirty="0" err="1"/>
              <a:t>SignalR</a:t>
            </a:r>
            <a:r>
              <a:rPr lang="es-ES" sz="1600" dirty="0"/>
              <a:t> a los servicios, la aplicación está configurada para admitir </a:t>
            </a:r>
            <a:r>
              <a:rPr lang="es-ES" sz="1600" dirty="0" err="1"/>
              <a:t>hubs</a:t>
            </a:r>
            <a:r>
              <a:rPr lang="es-ES" sz="1600" dirty="0"/>
              <a:t> </a:t>
            </a:r>
            <a:r>
              <a:rPr lang="es-ES" sz="1600" dirty="0" err="1"/>
              <a:t>SignalR</a:t>
            </a:r>
            <a:r>
              <a:rPr lang="es-ES" sz="1600" dirty="0"/>
              <a:t>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a:t>
            </a:r>
            <a:r>
              <a:rPr lang="es-ES" sz="1600" dirty="0" err="1"/>
              <a:t>SignalR</a:t>
            </a:r>
            <a:r>
              <a:rPr lang="es-ES" sz="1600" dirty="0"/>
              <a:t>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1077218"/>
          </a:xfrm>
          <a:prstGeom prst="rect">
            <a:avLst/>
          </a:prstGeom>
          <a:noFill/>
        </p:spPr>
        <p:txBody>
          <a:bodyPr wrap="square">
            <a:spAutoFit/>
          </a:bodyPr>
          <a:lstStyle/>
          <a:p>
            <a:pPr algn="ctr"/>
            <a:r>
              <a:rPr lang="es-ES" sz="1600" b="1" u="sng" dirty="0" err="1">
                <a:effectLst/>
              </a:rPr>
              <a:t>Signal</a:t>
            </a:r>
            <a:r>
              <a:rPr lang="es-ES" sz="1600" b="1" u="sng" dirty="0">
                <a:effectLst/>
              </a:rPr>
              <a:t> R </a:t>
            </a:r>
            <a:r>
              <a:rPr lang="es-ES" sz="1600" b="1" u="sng" dirty="0"/>
              <a:t>(Basada en WebSocket)</a:t>
            </a:r>
            <a:r>
              <a:rPr lang="es-ES" sz="1600" b="1" u="sng" dirty="0">
                <a:effectLst/>
              </a:rPr>
              <a:t>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a:t>
            </a:r>
            <a:r>
              <a:rPr lang="es-ES" dirty="0" err="1"/>
              <a:t>SignalR</a:t>
            </a:r>
            <a:r>
              <a:rPr lang="es-ES" dirty="0"/>
              <a:t>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a:t>
            </a:r>
            <a:r>
              <a:rPr lang="es-ES" dirty="0" err="1"/>
              <a:t>SignalR</a:t>
            </a:r>
            <a:r>
              <a:rPr lang="es-ES" dirty="0"/>
              <a:t>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62</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63</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275376">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err="1">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64</a:t>
            </a:fld>
            <a:endParaRPr lang="es-ES"/>
          </a:p>
        </p:txBody>
      </p:sp>
    </p:spTree>
    <p:extLst>
      <p:ext uri="{BB962C8B-B14F-4D97-AF65-F5344CB8AC3E}">
        <p14:creationId xmlns:p14="http://schemas.microsoft.com/office/powerpoint/2010/main" val="4169165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82573</TotalTime>
  <Words>7268</Words>
  <Application>Microsoft Office PowerPoint</Application>
  <PresentationFormat>A4 (210 x 297 mm)</PresentationFormat>
  <Paragraphs>617</Paragraphs>
  <Slides>64</Slides>
  <Notes>32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64</vt:i4>
      </vt:variant>
    </vt:vector>
  </HeadingPairs>
  <TitlesOfParts>
    <vt:vector size="74" baseType="lpstr">
      <vt:lpstr>Arial</vt:lpstr>
      <vt:lpstr>BlinkMacSystemFont</vt:lpstr>
      <vt:lpstr>Calibri</vt:lpstr>
      <vt:lpstr>Calibri Light</vt:lpstr>
      <vt:lpstr>Consolas</vt:lpstr>
      <vt:lpstr>Google Sans</vt:lpstr>
      <vt:lpstr>Open Sans</vt:lpstr>
      <vt:lpstr>OpenSans-Regular</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898</cp:revision>
  <dcterms:created xsi:type="dcterms:W3CDTF">2019-09-18T15:43:09Z</dcterms:created>
  <dcterms:modified xsi:type="dcterms:W3CDTF">2024-01-29T07:47:27Z</dcterms:modified>
</cp:coreProperties>
</file>